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829D6-3C75-4DD9-8D09-8B46E74E057B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ED488-7B77-428A-BBD3-51607C167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5769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3207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08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2076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4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4704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8984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5411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1941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913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6471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F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7805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88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Z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6328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B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4132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0799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Q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014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A7FA-A0F6-46B8-BC4A-B95FC89B067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E019-BAB2-497D-912A-F5377DAC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5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A7FA-A0F6-46B8-BC4A-B95FC89B067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E019-BAB2-497D-912A-F5377DAC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7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A7FA-A0F6-46B8-BC4A-B95FC89B067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E019-BAB2-497D-912A-F5377DAC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95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4501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944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A7FA-A0F6-46B8-BC4A-B95FC89B067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E019-BAB2-497D-912A-F5377DAC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4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A7FA-A0F6-46B8-BC4A-B95FC89B067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E019-BAB2-497D-912A-F5377DAC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1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A7FA-A0F6-46B8-BC4A-B95FC89B067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E019-BAB2-497D-912A-F5377DAC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8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A7FA-A0F6-46B8-BC4A-B95FC89B067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E019-BAB2-497D-912A-F5377DAC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2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A7FA-A0F6-46B8-BC4A-B95FC89B067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E019-BAB2-497D-912A-F5377DAC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9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A7FA-A0F6-46B8-BC4A-B95FC89B067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E019-BAB2-497D-912A-F5377DAC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4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A7FA-A0F6-46B8-BC4A-B95FC89B067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E019-BAB2-497D-912A-F5377DAC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3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7A7FA-A0F6-46B8-BC4A-B95FC89B067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CE019-BAB2-497D-912A-F5377DAC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4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7A7FA-A0F6-46B8-BC4A-B95FC89B067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CE019-BAB2-497D-912A-F5377DACF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8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54000" y="269967"/>
            <a:ext cx="5393600" cy="19764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/>
              <a:t>Kingdom Animalia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354000" y="2246367"/>
            <a:ext cx="5393600" cy="1646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/>
              <a:t>Diversity at its best!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>
              <a:buNone/>
            </a:pPr>
            <a:r>
              <a:rPr lang="en" sz="4267"/>
              <a:t>Eukaryotic</a:t>
            </a:r>
          </a:p>
          <a:p>
            <a:pPr>
              <a:buNone/>
            </a:pPr>
            <a:r>
              <a:rPr lang="en" sz="4267"/>
              <a:t>Multicellular</a:t>
            </a:r>
          </a:p>
          <a:p>
            <a:pPr>
              <a:buNone/>
            </a:pPr>
            <a:r>
              <a:rPr lang="en" sz="4267"/>
              <a:t>Heterotrophic</a:t>
            </a:r>
          </a:p>
          <a:p>
            <a:pPr>
              <a:buNone/>
            </a:pPr>
            <a:r>
              <a:rPr lang="en" sz="4267"/>
              <a:t>Lacks a Cell Wall</a:t>
            </a:r>
          </a:p>
          <a:p>
            <a:pPr>
              <a:buNone/>
            </a:pPr>
            <a:endParaRPr sz="4267"/>
          </a:p>
        </p:txBody>
      </p:sp>
      <p:pic>
        <p:nvPicPr>
          <p:cNvPr id="69" name="Shape 69" descr="File:Animalia diversity-2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533" y="3062334"/>
            <a:ext cx="4763233" cy="3795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394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824733" y="258067"/>
            <a:ext cx="4649200" cy="15768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 sz="8666"/>
              <a:t>Annelida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436300" y="1679500"/>
            <a:ext cx="7200400" cy="423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000"/>
              <a:t>Earthworms and Leeches</a:t>
            </a:r>
          </a:p>
          <a:p>
            <a:r>
              <a:rPr lang="en" sz="4000"/>
              <a:t>Coelomate: Complete lined digestion system</a:t>
            </a:r>
          </a:p>
          <a:p>
            <a:r>
              <a:rPr lang="en" sz="4000"/>
              <a:t>Moves using contractions of each segment.</a:t>
            </a:r>
          </a:p>
          <a:p>
            <a:r>
              <a:rPr lang="en" sz="4000"/>
              <a:t>Each segment functions on its own (regeneration) </a:t>
            </a:r>
          </a:p>
          <a:p>
            <a:r>
              <a:rPr lang="en" sz="4000"/>
              <a:t>Sexual reproduction</a:t>
            </a:r>
          </a:p>
        </p:txBody>
      </p:sp>
      <p:pic>
        <p:nvPicPr>
          <p:cNvPr id="140" name="Shape 140" descr="File:Miñoca.earthworm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6534" y="59701"/>
            <a:ext cx="4384399" cy="584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7480133" y="6064900"/>
            <a:ext cx="4540800" cy="528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733">
                <a:solidFill>
                  <a:schemeClr val="dk1"/>
                </a:solidFill>
              </a:rPr>
              <a:t>Segmented Worms</a:t>
            </a:r>
          </a:p>
        </p:txBody>
      </p:sp>
    </p:spTree>
    <p:extLst>
      <p:ext uri="{BB962C8B-B14F-4D97-AF65-F5344CB8AC3E}">
        <p14:creationId xmlns:p14="http://schemas.microsoft.com/office/powerpoint/2010/main" val="282591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27100" y="164767"/>
            <a:ext cx="7759600" cy="18880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 sz="8666"/>
              <a:t>Echinodermata</a:t>
            </a:r>
          </a:p>
        </p:txBody>
      </p:sp>
      <p:pic>
        <p:nvPicPr>
          <p:cNvPr id="147" name="Shape 147" descr="File:Strongylocentrotus purpuratus 1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767" y="1"/>
            <a:ext cx="3587232" cy="360709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233267" y="1788367"/>
            <a:ext cx="7231200" cy="4198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000"/>
              <a:t>“Spiny Skin”</a:t>
            </a:r>
          </a:p>
          <a:p>
            <a:r>
              <a:rPr lang="en" sz="4000"/>
              <a:t>Radial Symmetry</a:t>
            </a:r>
          </a:p>
          <a:p>
            <a:r>
              <a:rPr lang="en" sz="4000"/>
              <a:t>Endoskeleton (Water Vascular System with Tube Feet)</a:t>
            </a:r>
          </a:p>
          <a:p>
            <a:r>
              <a:rPr lang="en" sz="4000"/>
              <a:t>Ability to Regenerate</a:t>
            </a:r>
          </a:p>
          <a:p>
            <a:r>
              <a:rPr lang="en" sz="4000"/>
              <a:t>Starfish, Sand Dollar, Sea Cucumbers, Sea Urchins</a:t>
            </a:r>
          </a:p>
        </p:txBody>
      </p:sp>
      <p:pic>
        <p:nvPicPr>
          <p:cNvPr id="149" name="Shape 149" descr="Gambar : lautan, bawah air, merah, fauna, bintang laut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2234" y="3693867"/>
            <a:ext cx="4789769" cy="3164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15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533" y="164767"/>
            <a:ext cx="5815600" cy="16080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 sz="6667" dirty="0"/>
              <a:t>Arthropoda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202167" y="1772767"/>
            <a:ext cx="6640400" cy="4354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000" dirty="0"/>
              <a:t>“Jointed Appendages”</a:t>
            </a:r>
          </a:p>
          <a:p>
            <a:r>
              <a:rPr lang="en" sz="4000" dirty="0">
                <a:solidFill>
                  <a:srgbClr val="0000FF"/>
                </a:solidFill>
              </a:rPr>
              <a:t>Exoskeleton - Must Molt to Grow</a:t>
            </a:r>
          </a:p>
          <a:p>
            <a:r>
              <a:rPr lang="en" sz="4000" dirty="0"/>
              <a:t>Head, Thorax, Abdomen - 3 Body Segments</a:t>
            </a:r>
          </a:p>
          <a:p>
            <a:r>
              <a:rPr lang="en" sz="4000" dirty="0">
                <a:solidFill>
                  <a:srgbClr val="0000FF"/>
                </a:solidFill>
              </a:rPr>
              <a:t>Internal Fertilization</a:t>
            </a:r>
          </a:p>
          <a:p>
            <a:r>
              <a:rPr lang="en" sz="4000" dirty="0"/>
              <a:t>Spiders, Insects, Crabs, Lobsters, Crayfish</a:t>
            </a:r>
          </a:p>
        </p:txBody>
      </p:sp>
      <p:pic>
        <p:nvPicPr>
          <p:cNvPr id="156" name="Shape 156" descr="Portal:Arthropods/Selected pictures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5767" y="33866"/>
            <a:ext cx="5146236" cy="4288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List of tautonyms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6067" y="3359034"/>
            <a:ext cx="5305931" cy="3498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00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667" y="600201"/>
            <a:ext cx="3186112" cy="1782145"/>
          </a:xfrm>
        </p:spPr>
        <p:txBody>
          <a:bodyPr/>
          <a:lstStyle/>
          <a:p>
            <a:r>
              <a:rPr lang="en-US" sz="6667" dirty="0" err="1"/>
              <a:t>Insecta</a:t>
            </a:r>
            <a:endParaRPr lang="en-US" sz="6667" dirty="0"/>
          </a:p>
        </p:txBody>
      </p:sp>
      <p:sp>
        <p:nvSpPr>
          <p:cNvPr id="3" name="Shape 155"/>
          <p:cNvSpPr txBox="1"/>
          <p:nvPr/>
        </p:nvSpPr>
        <p:spPr>
          <a:xfrm>
            <a:off x="202167" y="2270234"/>
            <a:ext cx="6640400" cy="385693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000" dirty="0"/>
              <a:t>Class of Arthropods</a:t>
            </a:r>
          </a:p>
          <a:p>
            <a:r>
              <a:rPr lang="en" sz="4000" dirty="0"/>
              <a:t>Most numerous invertebrate on earth.  </a:t>
            </a:r>
          </a:p>
          <a:p>
            <a:r>
              <a:rPr lang="en" sz="4000" dirty="0"/>
              <a:t>Three distinct body parts.</a:t>
            </a:r>
          </a:p>
          <a:p>
            <a:r>
              <a:rPr lang="en" sz="4000" dirty="0"/>
              <a:t>Three pairs of legs.</a:t>
            </a:r>
          </a:p>
          <a:p>
            <a:r>
              <a:rPr lang="en" sz="4000" dirty="0"/>
              <a:t>Exoskeleton</a:t>
            </a:r>
            <a:endParaRPr lang="en" sz="4000" dirty="0"/>
          </a:p>
        </p:txBody>
      </p:sp>
      <p:pic>
        <p:nvPicPr>
          <p:cNvPr id="5" name="Picture 4" descr="95% success rate on its hunts. The highest in all of the animal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66" y="350345"/>
            <a:ext cx="4330263" cy="2886841"/>
          </a:xfrm>
          <a:prstGeom prst="rect">
            <a:avLst/>
          </a:prstGeom>
        </p:spPr>
      </p:pic>
      <p:pic>
        <p:nvPicPr>
          <p:cNvPr id="6" name="Picture 5" descr="File:&lt;strong&gt;Ant&lt;/strong&gt; head closeup.jp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66" y="3237186"/>
            <a:ext cx="4330263" cy="320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7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4664800" cy="14992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 sz="6667" dirty="0">
                <a:solidFill>
                  <a:srgbClr val="000000"/>
                </a:solidFill>
              </a:rPr>
              <a:t>Crustacea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217700" y="2270433"/>
            <a:ext cx="7728800" cy="374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267" dirty="0"/>
              <a:t>Subphylum of Arthropoda</a:t>
            </a:r>
          </a:p>
          <a:p>
            <a:r>
              <a:rPr lang="en" sz="4267" dirty="0">
                <a:solidFill>
                  <a:srgbClr val="0000FF"/>
                </a:solidFill>
              </a:rPr>
              <a:t>Mostly Aquatic</a:t>
            </a:r>
          </a:p>
          <a:p>
            <a:r>
              <a:rPr lang="en" sz="4267" dirty="0"/>
              <a:t>Two pairs of antennae, mandibles, pair of appendages on each segment of their body.</a:t>
            </a:r>
          </a:p>
        </p:txBody>
      </p:sp>
      <p:pic>
        <p:nvPicPr>
          <p:cNvPr id="164" name="Shape 164" descr="Mantis shrimp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3534" y="34963"/>
            <a:ext cx="5318465" cy="2629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548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90067" y="180300"/>
            <a:ext cx="5115600" cy="14060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 sz="8666"/>
              <a:t>Mollusca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412333" y="1757467"/>
            <a:ext cx="5442800" cy="281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000"/>
              <a:t>Gastropods - Snails (Single Shell)</a:t>
            </a:r>
          </a:p>
          <a:p>
            <a:r>
              <a:rPr lang="en" sz="4000"/>
              <a:t>Bivalves - Clams (2 Shells)</a:t>
            </a:r>
          </a:p>
          <a:p>
            <a:r>
              <a:rPr lang="en" sz="4000"/>
              <a:t>Cephalopods - Squid and Octopus (Internal Shell)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6018233" y="3623400"/>
            <a:ext cx="6002800" cy="2644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267"/>
              <a:t>Bilateral Symmetry</a:t>
            </a:r>
          </a:p>
          <a:p>
            <a:r>
              <a:rPr lang="en" sz="4267"/>
              <a:t>Radula &amp; Foot Structure</a:t>
            </a:r>
          </a:p>
          <a:p>
            <a:r>
              <a:rPr lang="en" sz="4267"/>
              <a:t>Sexual Reproduction</a:t>
            </a:r>
          </a:p>
        </p:txBody>
      </p:sp>
      <p:pic>
        <p:nvPicPr>
          <p:cNvPr id="172" name="Shape 172" descr="Free photo Tropical Beach Seashells Sea Mollusks Shells - Max Pix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6471" y="180289"/>
            <a:ext cx="4677397" cy="3103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260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90067" y="180300"/>
            <a:ext cx="6248000" cy="14060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 sz="8666"/>
              <a:t>Gastropoda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412333" y="1757467"/>
            <a:ext cx="5442800" cy="281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endParaRPr sz="4000"/>
          </a:p>
        </p:txBody>
      </p:sp>
      <p:sp>
        <p:nvSpPr>
          <p:cNvPr id="179" name="Shape 179"/>
          <p:cNvSpPr txBox="1"/>
          <p:nvPr/>
        </p:nvSpPr>
        <p:spPr>
          <a:xfrm>
            <a:off x="420867" y="2636100"/>
            <a:ext cx="6386400" cy="3466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267" dirty="0"/>
              <a:t>Class of Mollusks</a:t>
            </a:r>
          </a:p>
          <a:p>
            <a:r>
              <a:rPr lang="en" sz="4267" dirty="0"/>
              <a:t>Single </a:t>
            </a:r>
            <a:r>
              <a:rPr lang="en" sz="4267" dirty="0"/>
              <a:t>Shell</a:t>
            </a:r>
          </a:p>
          <a:p>
            <a:r>
              <a:rPr lang="en" sz="4267" dirty="0"/>
              <a:t>Radula for Feeding</a:t>
            </a:r>
          </a:p>
          <a:p>
            <a:r>
              <a:rPr lang="en" sz="4267" dirty="0"/>
              <a:t>Foot Structure for Motion</a:t>
            </a:r>
          </a:p>
          <a:p>
            <a:r>
              <a:rPr lang="en" sz="4267" dirty="0"/>
              <a:t>Sexual Reproduction</a:t>
            </a:r>
          </a:p>
        </p:txBody>
      </p:sp>
      <p:pic>
        <p:nvPicPr>
          <p:cNvPr id="180" name="Shape 180" descr="Snail, Shell - Free images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2337" y="1100925"/>
            <a:ext cx="4926867" cy="326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40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 descr="Caribbean reef squid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456" y="3247948"/>
            <a:ext cx="4441888" cy="340795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405667" y="320233"/>
            <a:ext cx="5115600" cy="17324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/>
              <a:t>Cephlapods</a:t>
            </a:r>
          </a:p>
        </p:txBody>
      </p:sp>
      <p:pic>
        <p:nvPicPr>
          <p:cNvPr id="187" name="Shape 187" descr="File:Octopus macropus.jp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8759" y="1"/>
            <a:ext cx="3293240" cy="44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155500" y="1555100"/>
            <a:ext cx="5043617" cy="510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3733" dirty="0"/>
              <a:t>Class of Mollusks</a:t>
            </a:r>
          </a:p>
          <a:p>
            <a:endParaRPr lang="en" sz="1067" dirty="0"/>
          </a:p>
          <a:p>
            <a:r>
              <a:rPr lang="en" sz="4000" dirty="0"/>
              <a:t>Well </a:t>
            </a:r>
            <a:r>
              <a:rPr lang="en" sz="4000" dirty="0"/>
              <a:t>developed head region = cephalization</a:t>
            </a:r>
          </a:p>
          <a:p>
            <a:endParaRPr sz="1067" dirty="0"/>
          </a:p>
          <a:p>
            <a:r>
              <a:rPr lang="en" sz="4000" dirty="0"/>
              <a:t>Use jet propulsion to move through the water</a:t>
            </a:r>
          </a:p>
          <a:p>
            <a:endParaRPr sz="4000" dirty="0"/>
          </a:p>
          <a:p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20898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54000" y="376700"/>
            <a:ext cx="5393600" cy="19764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/>
              <a:t>Symmetry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354000" y="2763433"/>
            <a:ext cx="5393600" cy="1646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4800"/>
              <a:t>Radial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631600" y="4514367"/>
            <a:ext cx="5116000" cy="13912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>
              <a:buNone/>
            </a:pPr>
            <a:r>
              <a:rPr lang="en"/>
              <a:t>Object can be equally divided on multiple planes.</a:t>
            </a:r>
          </a:p>
        </p:txBody>
      </p:sp>
      <p:pic>
        <p:nvPicPr>
          <p:cNvPr id="77" name="Shape 77" descr="File:Radial vector field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0203" y="1227066"/>
            <a:ext cx="4562699" cy="4571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41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54000" y="376700"/>
            <a:ext cx="5393600" cy="19764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/>
              <a:t>Symmetry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354000" y="2763433"/>
            <a:ext cx="5393600" cy="1646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4800"/>
              <a:t>Bilateral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631600" y="4514367"/>
            <a:ext cx="5116000" cy="13912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>
              <a:buNone/>
            </a:pPr>
            <a:r>
              <a:rPr lang="en"/>
              <a:t>Object can be equally divided into two equal halves among a central axis.</a:t>
            </a:r>
          </a:p>
        </p:txBody>
      </p:sp>
      <p:pic>
        <p:nvPicPr>
          <p:cNvPr id="85" name="Shape 85" descr="File:Human anatomy planes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9431" y="1002999"/>
            <a:ext cx="5572231" cy="485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39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54000" y="376700"/>
            <a:ext cx="5393600" cy="19764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/>
              <a:t>Symmetry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354000" y="2763433"/>
            <a:ext cx="5393600" cy="1646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4800"/>
              <a:t>Asymmetrical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631600" y="4514367"/>
            <a:ext cx="5116000" cy="13912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>
              <a:buNone/>
            </a:pPr>
            <a:r>
              <a:rPr lang="en"/>
              <a:t>Object cannot be equally divided into two halves.</a:t>
            </a:r>
          </a:p>
        </p:txBody>
      </p:sp>
      <p:pic>
        <p:nvPicPr>
          <p:cNvPr id="93" name="Shape 93" descr="File:Asymmetric (PSF)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027" y="1416617"/>
            <a:ext cx="6502032" cy="4024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51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415600" y="992767"/>
            <a:ext cx="11360800" cy="15336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Invertebrates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1">
                <a:solidFill>
                  <a:srgbClr val="6AA84F"/>
                </a:solidFill>
              </a:rPr>
              <a:t>97% of all Animals</a:t>
            </a:r>
          </a:p>
          <a:p>
            <a:pPr>
              <a:spcBef>
                <a:spcPts val="0"/>
              </a:spcBef>
            </a:pPr>
            <a:r>
              <a:rPr lang="en" b="1">
                <a:solidFill>
                  <a:srgbClr val="6AA84F"/>
                </a:solidFill>
              </a:rPr>
              <a:t>Lack a Backbone</a:t>
            </a:r>
          </a:p>
          <a:p>
            <a:pPr>
              <a:spcBef>
                <a:spcPts val="0"/>
              </a:spcBef>
            </a:pPr>
            <a:r>
              <a:rPr lang="en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798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4369200" cy="18104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 sz="8666"/>
              <a:t>Porifera</a:t>
            </a:r>
          </a:p>
        </p:txBody>
      </p:sp>
      <p:pic>
        <p:nvPicPr>
          <p:cNvPr id="105" name="Shape 105" descr="File:Reef3859 - Flickr - NOAA Photo Library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068" y="203201"/>
            <a:ext cx="6762729" cy="507204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186600" y="2410600"/>
            <a:ext cx="5645200" cy="4043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267"/>
              <a:t>Cells are considered colonial</a:t>
            </a:r>
          </a:p>
          <a:p>
            <a:r>
              <a:rPr lang="en" sz="4267"/>
              <a:t>Filter Feeder</a:t>
            </a:r>
          </a:p>
          <a:p>
            <a:r>
              <a:rPr lang="en" sz="4267"/>
              <a:t>Hermaphrodite</a:t>
            </a:r>
          </a:p>
          <a:p>
            <a:r>
              <a:rPr lang="en" sz="4267"/>
              <a:t>Asexual Reproduction</a:t>
            </a:r>
          </a:p>
          <a:p>
            <a:r>
              <a:rPr lang="en" sz="4267"/>
              <a:t>Sessile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6469233" y="5629467"/>
            <a:ext cx="4820800" cy="839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267"/>
              <a:t>A.K.A.   Sponge</a:t>
            </a:r>
          </a:p>
        </p:txBody>
      </p:sp>
    </p:spTree>
    <p:extLst>
      <p:ext uri="{BB962C8B-B14F-4D97-AF65-F5344CB8AC3E}">
        <p14:creationId xmlns:p14="http://schemas.microsoft.com/office/powerpoint/2010/main" val="78670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591467" y="522433"/>
            <a:ext cx="4929200" cy="23388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 sz="8666"/>
              <a:t>Cnidaria</a:t>
            </a:r>
          </a:p>
        </p:txBody>
      </p:sp>
      <p:pic>
        <p:nvPicPr>
          <p:cNvPr id="113" name="Shape 113" descr="Free Images : jellyfish, invertebrate, cnidaria, macro photography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8345" y="343167"/>
            <a:ext cx="4581587" cy="30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 descr="Free Images : underwater, coral reef, invertebrate, living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8334" y="3397567"/>
            <a:ext cx="4581596" cy="305403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591467" y="2379300"/>
            <a:ext cx="5815600" cy="3629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267"/>
              <a:t>Nematocysts - Stinging Cells</a:t>
            </a:r>
          </a:p>
          <a:p>
            <a:r>
              <a:rPr lang="en" sz="4267"/>
              <a:t>Jellyfish, Corals, and Hydra</a:t>
            </a:r>
          </a:p>
          <a:p>
            <a:r>
              <a:rPr lang="en" sz="4267"/>
              <a:t>Radial Symmetry</a:t>
            </a:r>
          </a:p>
          <a:p>
            <a:r>
              <a:rPr lang="en" sz="4267"/>
              <a:t>Hydrostatic Skeleton</a:t>
            </a:r>
          </a:p>
        </p:txBody>
      </p:sp>
    </p:spTree>
    <p:extLst>
      <p:ext uri="{BB962C8B-B14F-4D97-AF65-F5344CB8AC3E}">
        <p14:creationId xmlns:p14="http://schemas.microsoft.com/office/powerpoint/2010/main" val="188832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280434" y="304733"/>
            <a:ext cx="8303599" cy="28212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 sz="8666"/>
              <a:t>Platyhelminthes</a:t>
            </a:r>
          </a:p>
        </p:txBody>
      </p:sp>
      <p:pic>
        <p:nvPicPr>
          <p:cNvPr id="121" name="Shape 121" descr="File:Pseudobiceros hancockanus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7683" y="2768234"/>
            <a:ext cx="5268381" cy="332566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6904667" y="5878300"/>
            <a:ext cx="4914400" cy="839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267"/>
              <a:t>A.K.A.  Flat Worms</a:t>
            </a:r>
          </a:p>
        </p:txBody>
      </p:sp>
      <p:pic>
        <p:nvPicPr>
          <p:cNvPr id="123" name="Shape 123" descr="File:Dugesia subtentaculata 1.jp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4767" y="218933"/>
            <a:ext cx="3501299" cy="29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280433" y="2698267"/>
            <a:ext cx="6447200" cy="3465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267"/>
              <a:t>Tapeworms, Flukes, and Planaria</a:t>
            </a:r>
          </a:p>
          <a:p>
            <a:r>
              <a:rPr lang="en" sz="4267"/>
              <a:t>Often Parasitic</a:t>
            </a:r>
          </a:p>
          <a:p>
            <a:r>
              <a:rPr lang="en" sz="4267"/>
              <a:t>3 Tissue Layers</a:t>
            </a:r>
          </a:p>
          <a:p>
            <a:r>
              <a:rPr lang="en" sz="4267"/>
              <a:t>Sexual and Asexual Reproduction</a:t>
            </a:r>
          </a:p>
        </p:txBody>
      </p:sp>
    </p:spTree>
    <p:extLst>
      <p:ext uri="{BB962C8B-B14F-4D97-AF65-F5344CB8AC3E}">
        <p14:creationId xmlns:p14="http://schemas.microsoft.com/office/powerpoint/2010/main" val="309571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591133" y="164767"/>
            <a:ext cx="5426800" cy="17168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r>
              <a:rPr lang="en" sz="8666"/>
              <a:t>Nematoda</a:t>
            </a:r>
          </a:p>
        </p:txBody>
      </p:sp>
      <p:pic>
        <p:nvPicPr>
          <p:cNvPr id="130" name="Shape 130" descr="File:CelegansGoldsteinLabUNC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5333" y="1"/>
            <a:ext cx="444500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8832600" y="4509800"/>
            <a:ext cx="3203600" cy="99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/>
              <a:t>A.K.A. Roundworms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77734" y="1726133"/>
            <a:ext cx="8086399" cy="468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4267"/>
              <a:t>Hookworms, Pinworms, and Trichinae</a:t>
            </a:r>
          </a:p>
          <a:p>
            <a:endParaRPr sz="1067"/>
          </a:p>
          <a:p>
            <a:r>
              <a:rPr lang="en" sz="4267"/>
              <a:t>Most numerous group of worms</a:t>
            </a:r>
          </a:p>
          <a:p>
            <a:endParaRPr sz="1067"/>
          </a:p>
          <a:p>
            <a:r>
              <a:rPr lang="en" sz="4267"/>
              <a:t>2 body openings </a:t>
            </a:r>
          </a:p>
          <a:p>
            <a:endParaRPr sz="1067"/>
          </a:p>
          <a:p>
            <a:r>
              <a:rPr lang="en" sz="4267"/>
              <a:t>Move using a thrashing motion</a:t>
            </a:r>
          </a:p>
          <a:p>
            <a:endParaRPr sz="1067"/>
          </a:p>
          <a:p>
            <a:r>
              <a:rPr lang="en" sz="4267"/>
              <a:t>Sexual reproduction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8475300" y="5256233"/>
            <a:ext cx="2799200" cy="87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ct val="34375"/>
            </a:pPr>
            <a:r>
              <a:rPr lang="en" sz="4267">
                <a:solidFill>
                  <a:schemeClr val="dk1"/>
                </a:solidFill>
              </a:rPr>
              <a:t>Parasitic</a:t>
            </a:r>
          </a:p>
        </p:txBody>
      </p:sp>
    </p:spTree>
    <p:extLst>
      <p:ext uri="{BB962C8B-B14F-4D97-AF65-F5344CB8AC3E}">
        <p14:creationId xmlns:p14="http://schemas.microsoft.com/office/powerpoint/2010/main" val="4025591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Widescreen</PresentationFormat>
  <Paragraphs>114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Kingdom Animalia</vt:lpstr>
      <vt:lpstr>Symmetry</vt:lpstr>
      <vt:lpstr>Symmetry</vt:lpstr>
      <vt:lpstr>Symmetry</vt:lpstr>
      <vt:lpstr>Invertebrates</vt:lpstr>
      <vt:lpstr>Porifera</vt:lpstr>
      <vt:lpstr>Cnidaria</vt:lpstr>
      <vt:lpstr>Platyhelminthes</vt:lpstr>
      <vt:lpstr>Nematoda</vt:lpstr>
      <vt:lpstr>Annelida</vt:lpstr>
      <vt:lpstr>Echinodermata</vt:lpstr>
      <vt:lpstr>Arthropoda</vt:lpstr>
      <vt:lpstr>Insecta</vt:lpstr>
      <vt:lpstr>Crustacea</vt:lpstr>
      <vt:lpstr>Mollusca</vt:lpstr>
      <vt:lpstr>Gastropoda</vt:lpstr>
      <vt:lpstr>Cephlapods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 Animalia</dc:title>
  <dc:creator>Ashley Rhymer</dc:creator>
  <cp:lastModifiedBy>Ashley Rhymer</cp:lastModifiedBy>
  <cp:revision>1</cp:revision>
  <dcterms:created xsi:type="dcterms:W3CDTF">2017-08-18T14:12:19Z</dcterms:created>
  <dcterms:modified xsi:type="dcterms:W3CDTF">2017-08-18T14:12:32Z</dcterms:modified>
</cp:coreProperties>
</file>